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1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100" d="100"/>
          <a:sy n="100" d="100"/>
        </p:scale>
        <p:origin x="-186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895575" y="3850041"/>
            <a:ext cx="5084333" cy="923330"/>
            <a:chOff x="1172584" y="1381459"/>
            <a:chExt cx="6779110" cy="692497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3854685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7506" y="1850316"/>
            <a:ext cx="5082989" cy="2309309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023816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5" name="TextBox 14"/>
            <p:cNvSpPr txBox="1"/>
            <p:nvPr/>
          </p:nvSpPr>
          <p:spPr>
            <a:xfrm>
              <a:off x="3854685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4920" y="745865"/>
            <a:ext cx="1258645" cy="742235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366" y="1133139"/>
            <a:ext cx="4130938" cy="669842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1333410" y="3994986"/>
            <a:ext cx="7306872" cy="923330"/>
            <a:chOff x="1815339" y="1227570"/>
            <a:chExt cx="5480154" cy="1231106"/>
          </a:xfrm>
        </p:grpSpPr>
        <p:sp>
          <p:nvSpPr>
            <p:cNvPr id="12" name="TextBox 11"/>
            <p:cNvSpPr txBox="1"/>
            <p:nvPr/>
          </p:nvSpPr>
          <p:spPr>
            <a:xfrm>
              <a:off x="4256718" y="1227570"/>
              <a:ext cx="657872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3" name="TextBox 12"/>
            <p:cNvSpPr txBox="1"/>
            <p:nvPr/>
          </p:nvSpPr>
          <p:spPr>
            <a:xfrm>
              <a:off x="3854685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879438" y="3850106"/>
            <a:ext cx="5084333" cy="923330"/>
            <a:chOff x="1172584" y="1381459"/>
            <a:chExt cx="6779110" cy="692497"/>
          </a:xfrm>
        </p:grpSpPr>
        <p:sp>
          <p:nvSpPr>
            <p:cNvPr id="9" name="TextBox 8"/>
            <p:cNvSpPr txBox="1"/>
            <p:nvPr/>
          </p:nvSpPr>
          <p:spPr>
            <a:xfrm>
              <a:off x="3854685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30" y="1606476"/>
            <a:ext cx="5816035" cy="2547621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437" y="5023089"/>
            <a:ext cx="5801060" cy="2000249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4" name="TextBox 13"/>
            <p:cNvSpPr txBox="1"/>
            <p:nvPr/>
          </p:nvSpPr>
          <p:spPr>
            <a:xfrm>
              <a:off x="3854685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514350" y="2987040"/>
            <a:ext cx="2852928" cy="51694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3483863" y="2987040"/>
            <a:ext cx="2852928" cy="51694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8670" y="2987040"/>
            <a:ext cx="2581835" cy="877824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366" y="3930127"/>
            <a:ext cx="2852928" cy="4230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1730" y="2987040"/>
            <a:ext cx="2585466" cy="877824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925824"/>
            <a:ext cx="2849796" cy="42306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6" name="TextBox 15"/>
            <p:cNvSpPr txBox="1"/>
            <p:nvPr/>
          </p:nvSpPr>
          <p:spPr>
            <a:xfrm>
              <a:off x="3854685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879438" y="1856290"/>
            <a:ext cx="5084333" cy="923330"/>
            <a:chOff x="1172584" y="1381459"/>
            <a:chExt cx="6779110" cy="692497"/>
          </a:xfrm>
        </p:grpSpPr>
        <p:sp>
          <p:nvSpPr>
            <p:cNvPr id="14" name="TextBox 13"/>
            <p:cNvSpPr txBox="1"/>
            <p:nvPr/>
          </p:nvSpPr>
          <p:spPr>
            <a:xfrm>
              <a:off x="3854685" y="1381459"/>
              <a:ext cx="1169551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5935" y="2237594"/>
            <a:ext cx="2566862" cy="2515895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001" y="745865"/>
            <a:ext cx="3087500" cy="742235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5935" y="4805084"/>
            <a:ext cx="2558794" cy="335638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299" y="6225091"/>
            <a:ext cx="5825266" cy="85963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1637844" y="889287"/>
            <a:ext cx="3579117" cy="4797355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367" y="7099075"/>
            <a:ext cx="5817198" cy="1073149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6368" y="760208"/>
            <a:ext cx="5817197" cy="1405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436" y="2997797"/>
            <a:ext cx="5809129" cy="517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0284" y="821525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11/03/1441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21525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9448" y="821525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80728" y="755576"/>
            <a:ext cx="5082989" cy="2309309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مُحَاضَرَاتٌ فِي النَّقْدِ الأَدَبِيِّ </a:t>
            </a:r>
            <a:r>
              <a:rPr lang="ar-IQ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الحَدِيْثِ</a:t>
            </a:r>
            <a:br>
              <a:rPr lang="ar-IQ" dirty="0" smtClean="0">
                <a:solidFill>
                  <a:srgbClr val="FF0000"/>
                </a:solidFill>
                <a:cs typeface="PT Bold Heading" panose="02010400000000000000" pitchFamily="2" charset="-78"/>
              </a:rPr>
            </a:br>
            <a:r>
              <a:rPr lang="en-US" dirty="0">
                <a:cs typeface="PT Bold Heading" panose="02010400000000000000" pitchFamily="2" charset="-78"/>
              </a:rPr>
              <a:t>1</a:t>
            </a:r>
            <a:endParaRPr lang="ar-IQ" dirty="0">
              <a:cs typeface="PT Bold Heading" panose="02010400000000000000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52736" y="5148064"/>
            <a:ext cx="4800600" cy="3456384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rgbClr val="002060"/>
                </a:solidFill>
                <a:cs typeface="PT Simple Bold Ruled" panose="02010400000000000000" pitchFamily="2" charset="-78"/>
              </a:rPr>
              <a:t>مُقَرَّرٌ دِرَاسِيٌّ لِطَالِبَاتِ المَرْحَلَةِ الرَّابِعَةِ</a:t>
            </a:r>
          </a:p>
          <a:p>
            <a:r>
              <a:rPr lang="ar-IQ" dirty="0" smtClean="0">
                <a:solidFill>
                  <a:srgbClr val="002060"/>
                </a:solidFill>
                <a:cs typeface="PT Simple Bold Ruled" panose="02010400000000000000" pitchFamily="2" charset="-78"/>
              </a:rPr>
              <a:t>قِسْمُ اللُّغَةِ العَرَبِيَّةِ – كلية تربية البنات</a:t>
            </a:r>
          </a:p>
          <a:p>
            <a:pPr algn="l"/>
            <a:endParaRPr lang="ar-IQ" dirty="0"/>
          </a:p>
          <a:p>
            <a:endParaRPr lang="ar-IQ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IQ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IQ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IQ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الأُسْتَاذ المُسَاعِد الدُّكْتُور </a:t>
            </a:r>
          </a:p>
          <a:p>
            <a:r>
              <a:rPr lang="ar-IQ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حَيْدَر مَحْمُوْد شَاكِر الجُدَيْع</a:t>
            </a:r>
            <a:endParaRPr lang="ar-IQ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852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1954">
        <p:split/>
      </p:transition>
    </mc:Choice>
    <mc:Fallback xmlns="">
      <p:transition spd="slow" advTm="21954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400" dirty="0" smtClean="0"/>
              <a:t>موضوعات النقد الأدبيّ الحديث</a:t>
            </a:r>
            <a:endParaRPr lang="ar-IQ" sz="4400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4" t="12012" b="5097"/>
          <a:stretch/>
        </p:blipFill>
        <p:spPr>
          <a:xfrm>
            <a:off x="908720" y="3653433"/>
            <a:ext cx="4896543" cy="4528542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4788023"/>
            <a:ext cx="12430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6" y="3653433"/>
            <a:ext cx="1243013" cy="270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113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7" b="5031"/>
          <a:stretch/>
        </p:blipFill>
        <p:spPr>
          <a:xfrm>
            <a:off x="980728" y="2771800"/>
            <a:ext cx="4752527" cy="5124425"/>
          </a:xfr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400" dirty="0" smtClean="0"/>
              <a:t>موضوعات النقد الأدبيّ الحديث</a:t>
            </a:r>
            <a:endParaRPr lang="ar-IQ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0" y="6914442"/>
            <a:ext cx="1243013" cy="21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79" y="5436096"/>
            <a:ext cx="12430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094" y="4355974"/>
            <a:ext cx="12430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377" y="3419872"/>
            <a:ext cx="1243013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9" b="6532"/>
          <a:stretch/>
        </p:blipFill>
        <p:spPr>
          <a:xfrm>
            <a:off x="1052736" y="2699792"/>
            <a:ext cx="4608511" cy="5110708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400" dirty="0" smtClean="0"/>
              <a:t>موضوعات النقد الأدبي الحديث</a:t>
            </a:r>
            <a:endParaRPr lang="ar-IQ" sz="4400" dirty="0"/>
          </a:p>
        </p:txBody>
      </p:sp>
      <p:sp>
        <p:nvSpPr>
          <p:cNvPr id="5" name="سهم إلى اليسار 4"/>
          <p:cNvSpPr/>
          <p:nvPr/>
        </p:nvSpPr>
        <p:spPr>
          <a:xfrm>
            <a:off x="4195167" y="3347864"/>
            <a:ext cx="1224136" cy="23318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rgbClr val="FF0000"/>
              </a:solidFill>
            </a:endParaRPr>
          </a:p>
        </p:txBody>
      </p:sp>
      <p:sp>
        <p:nvSpPr>
          <p:cNvPr id="6" name="سهم إلى اليسار 5"/>
          <p:cNvSpPr/>
          <p:nvPr/>
        </p:nvSpPr>
        <p:spPr>
          <a:xfrm>
            <a:off x="2420888" y="5580112"/>
            <a:ext cx="2952328" cy="21602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84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24436" y="2699792"/>
            <a:ext cx="5809129" cy="604867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ar-IQ" sz="4900" b="1" u="sng" dirty="0" smtClean="0">
                <a:solidFill>
                  <a:srgbClr val="FF0000"/>
                </a:solidFill>
              </a:rPr>
              <a:t>المقرّر الوزاريّ</a:t>
            </a:r>
            <a:r>
              <a:rPr lang="ar-IQ" sz="4900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ar-IQ" sz="3700" b="1" dirty="0" smtClean="0"/>
              <a:t>- في النقد الأدبيّ الحديث/ </a:t>
            </a:r>
            <a:r>
              <a:rPr lang="ar-IQ" sz="3700" b="1" dirty="0" err="1" smtClean="0"/>
              <a:t>د.عبد</a:t>
            </a:r>
            <a:r>
              <a:rPr lang="ar-IQ" sz="3700" b="1" dirty="0" smtClean="0"/>
              <a:t> الرضا وزميله</a:t>
            </a:r>
          </a:p>
          <a:p>
            <a:pPr algn="just"/>
            <a:r>
              <a:rPr lang="ar-IQ" sz="3700" b="1" dirty="0" smtClean="0"/>
              <a:t>- محاضرات في النقد الأدبيّ/ د. بتول قاسم ناصر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sz="4900" b="1" u="sng" dirty="0" smtClean="0">
                <a:solidFill>
                  <a:srgbClr val="FF3399"/>
                </a:solidFill>
              </a:rPr>
              <a:t>المراجع الساندة</a:t>
            </a:r>
            <a:r>
              <a:rPr lang="ar-IQ" sz="4900" b="1" dirty="0" smtClean="0">
                <a:solidFill>
                  <a:srgbClr val="FF3399"/>
                </a:solidFill>
              </a:rPr>
              <a:t>:</a:t>
            </a:r>
          </a:p>
          <a:p>
            <a:r>
              <a:rPr lang="ar-IQ" sz="3700" b="1" dirty="0" smtClean="0"/>
              <a:t>- اتجاهات النقد الأدبي الفرنسي المعاصر/ نهاد </a:t>
            </a:r>
            <a:r>
              <a:rPr lang="ar-IQ" sz="3700" b="1" dirty="0" err="1" smtClean="0"/>
              <a:t>التكرلي</a:t>
            </a:r>
            <a:endParaRPr lang="ar-IQ" sz="3700" b="1" dirty="0" smtClean="0"/>
          </a:p>
          <a:p>
            <a:r>
              <a:rPr lang="ar-IQ" sz="3700" b="1" dirty="0" smtClean="0"/>
              <a:t>- اتجاهات النقد الأدبي العربي/ إبراهيم عبد العزيز السمري</a:t>
            </a:r>
          </a:p>
          <a:p>
            <a:r>
              <a:rPr lang="ar-IQ" sz="3700" b="1" dirty="0" smtClean="0"/>
              <a:t>- الأدب وفنونه/ د. محمد مندور</a:t>
            </a:r>
          </a:p>
          <a:p>
            <a:r>
              <a:rPr lang="ar-IQ" sz="3700" b="1" dirty="0" smtClean="0"/>
              <a:t>- الأدب ومذاهبه/ د. محمد مندور</a:t>
            </a:r>
          </a:p>
          <a:p>
            <a:r>
              <a:rPr lang="ar-IQ" sz="3700" b="1" dirty="0" smtClean="0"/>
              <a:t>- تطور النقد الأدبي المعاصر/ د. الهادي محمد</a:t>
            </a:r>
          </a:p>
          <a:p>
            <a:r>
              <a:rPr lang="ar-IQ" sz="3700" b="1" dirty="0" smtClean="0"/>
              <a:t>- حول مناهج نقد الشعر العربي المعاصر/ عبد الجبار داود البصري</a:t>
            </a:r>
          </a:p>
          <a:p>
            <a:r>
              <a:rPr lang="ar-IQ" sz="3700" b="1" dirty="0" smtClean="0"/>
              <a:t>- دراسات ونماذج في مذاهب الشعر ونقده/ د. محمد غنيمي هلال</a:t>
            </a:r>
          </a:p>
          <a:p>
            <a:r>
              <a:rPr lang="ar-IQ" sz="3700" b="1" dirty="0" smtClean="0"/>
              <a:t>- دليل الناقد الأدبي/ د. </a:t>
            </a:r>
            <a:r>
              <a:rPr lang="ar-IQ" sz="3700" b="1" dirty="0" err="1" smtClean="0"/>
              <a:t>ميجان</a:t>
            </a:r>
            <a:r>
              <a:rPr lang="ar-IQ" sz="3700" b="1" dirty="0" smtClean="0"/>
              <a:t> الرويلي وزميله</a:t>
            </a:r>
          </a:p>
          <a:p>
            <a:r>
              <a:rPr lang="ar-IQ" sz="3700" b="1" dirty="0" smtClean="0"/>
              <a:t>- في أصول الخطاب النقدي الجديد/ تزفتان </a:t>
            </a:r>
            <a:r>
              <a:rPr lang="ar-IQ" sz="3700" b="1" dirty="0" err="1" smtClean="0"/>
              <a:t>تودوروف</a:t>
            </a:r>
            <a:r>
              <a:rPr lang="ar-IQ" sz="3700" b="1" dirty="0" smtClean="0"/>
              <a:t> و رولان بارت</a:t>
            </a:r>
          </a:p>
          <a:p>
            <a:r>
              <a:rPr lang="ar-IQ" sz="3700" b="1" dirty="0" smtClean="0"/>
              <a:t>- في النقد الحديث/ نصرت عبد الرحمن</a:t>
            </a:r>
          </a:p>
          <a:p>
            <a:r>
              <a:rPr lang="ar-IQ" sz="3700" b="1" dirty="0" smtClean="0"/>
              <a:t>- قاموس مصطلحات النقد الأدبي المعاصر/ د. سمير سعيد حجازي</a:t>
            </a:r>
          </a:p>
          <a:p>
            <a:r>
              <a:rPr lang="ar-IQ" sz="3700" b="1" dirty="0"/>
              <a:t>- مداخل النقد </a:t>
            </a:r>
            <a:r>
              <a:rPr lang="ar-IQ" sz="3700" b="1" dirty="0" smtClean="0"/>
              <a:t>الحديث/ د. محمد حسن عبد الله</a:t>
            </a:r>
          </a:p>
          <a:p>
            <a:r>
              <a:rPr lang="ar-IQ" sz="3700" b="1" dirty="0" smtClean="0"/>
              <a:t>- المذاهب الأدبية/ د. جميل نصيف التكريتي</a:t>
            </a:r>
          </a:p>
          <a:p>
            <a:r>
              <a:rPr lang="ar-IQ" sz="3700" b="1" dirty="0"/>
              <a:t>- مناهج النقد الأدبي السياقية </a:t>
            </a:r>
            <a:r>
              <a:rPr lang="ar-IQ" sz="3700" b="1" dirty="0" smtClean="0"/>
              <a:t>والنسقية/  د. عبد </a:t>
            </a:r>
            <a:r>
              <a:rPr lang="ar-IQ" sz="3700" b="1" dirty="0"/>
              <a:t>الله خضر </a:t>
            </a:r>
            <a:r>
              <a:rPr lang="ar-IQ" sz="3700" b="1" dirty="0" smtClean="0"/>
              <a:t>حمد</a:t>
            </a:r>
          </a:p>
          <a:p>
            <a:r>
              <a:rPr lang="ar-IQ" sz="3700" b="1" dirty="0" smtClean="0"/>
              <a:t>-</a:t>
            </a:r>
            <a:r>
              <a:rPr lang="ar-IQ" sz="3700" b="1" dirty="0"/>
              <a:t> مناهج النقد </a:t>
            </a:r>
            <a:r>
              <a:rPr lang="ar-IQ" sz="3700" b="1" dirty="0" smtClean="0"/>
              <a:t>الأدبيّ/ د. الطاهر أحمد مكي</a:t>
            </a:r>
          </a:p>
          <a:p>
            <a:r>
              <a:rPr lang="ar-IQ" sz="3700" b="1" dirty="0"/>
              <a:t>- مناهج النقد </a:t>
            </a:r>
            <a:r>
              <a:rPr lang="ar-IQ" sz="3700" b="1" dirty="0" smtClean="0"/>
              <a:t>المعاصر/ </a:t>
            </a:r>
            <a:r>
              <a:rPr lang="ar-IQ" sz="3700" b="1" dirty="0"/>
              <a:t>د</a:t>
            </a:r>
            <a:r>
              <a:rPr lang="ar-IQ" sz="3700" b="1" dirty="0" smtClean="0"/>
              <a:t>. صلاح </a:t>
            </a:r>
            <a:r>
              <a:rPr lang="ar-IQ" sz="3700" b="1" dirty="0"/>
              <a:t>فضل</a:t>
            </a:r>
            <a:endParaRPr lang="ar-IQ" sz="3700" b="1" dirty="0" smtClean="0"/>
          </a:p>
          <a:p>
            <a:r>
              <a:rPr lang="ar-IQ" sz="3700" b="1" dirty="0"/>
              <a:t>- مناهج النقد الحديث -رؤية </a:t>
            </a:r>
            <a:r>
              <a:rPr lang="ar-IQ" sz="3700" b="1" dirty="0" smtClean="0"/>
              <a:t>إسلامية/ د. وليد قصاب</a:t>
            </a:r>
          </a:p>
          <a:p>
            <a:r>
              <a:rPr lang="ar-IQ" sz="3700" b="1" dirty="0"/>
              <a:t>- المصطلح النقدي في الدراسات المعاصرة بين الأصالة </a:t>
            </a:r>
            <a:r>
              <a:rPr lang="ar-IQ" sz="3700" b="1" dirty="0" smtClean="0"/>
              <a:t>والتجديد/  </a:t>
            </a:r>
            <a:r>
              <a:rPr lang="ar-IQ" sz="3700" b="1" dirty="0"/>
              <a:t>د</a:t>
            </a:r>
            <a:r>
              <a:rPr lang="ar-IQ" sz="3700" b="1" dirty="0" smtClean="0"/>
              <a:t>. صلاح عودة</a:t>
            </a:r>
          </a:p>
          <a:p>
            <a:r>
              <a:rPr lang="ar-IQ" sz="3700" b="1" dirty="0" smtClean="0"/>
              <a:t>- النقد الأدبي ومدارسه الحديثة/ ستانلي </a:t>
            </a:r>
            <a:r>
              <a:rPr lang="ar-IQ" sz="3700" b="1" dirty="0" err="1" smtClean="0"/>
              <a:t>هايمن</a:t>
            </a:r>
            <a:endParaRPr lang="ar-IQ" sz="3700" b="1" dirty="0" smtClean="0"/>
          </a:p>
          <a:p>
            <a:r>
              <a:rPr lang="ar-IQ" sz="3700" b="1" dirty="0"/>
              <a:t>- النقد الأدبي </a:t>
            </a:r>
            <a:r>
              <a:rPr lang="ar-IQ" sz="3700" b="1" dirty="0" smtClean="0"/>
              <a:t>الحديث/  </a:t>
            </a:r>
            <a:r>
              <a:rPr lang="ar-IQ" sz="3700" b="1" dirty="0"/>
              <a:t>د</a:t>
            </a:r>
            <a:r>
              <a:rPr lang="ar-IQ" sz="3700" b="1" dirty="0" smtClean="0"/>
              <a:t>. محمد </a:t>
            </a:r>
            <a:r>
              <a:rPr lang="ar-IQ" sz="3700" b="1" dirty="0"/>
              <a:t>غنيمي </a:t>
            </a:r>
            <a:r>
              <a:rPr lang="ar-IQ" sz="3700" b="1" dirty="0" smtClean="0"/>
              <a:t>هلال</a:t>
            </a:r>
          </a:p>
          <a:p>
            <a:r>
              <a:rPr lang="ar-IQ" sz="3700" b="1" dirty="0" smtClean="0"/>
              <a:t>- النقد الأدبي الحديث –أصوله واتجاهاته-/ د. أحمد كمال زكي</a:t>
            </a:r>
          </a:p>
          <a:p>
            <a:r>
              <a:rPr lang="ar-IQ" sz="3700" b="1" dirty="0"/>
              <a:t>- النقد الأدبي العربي المعاصر </a:t>
            </a:r>
            <a:r>
              <a:rPr lang="ar-IQ" sz="3700" b="1" dirty="0" smtClean="0"/>
              <a:t>-مزالق وحلول-/ د. صلاح الدين </a:t>
            </a:r>
            <a:r>
              <a:rPr lang="ar-IQ" sz="3700" b="1" dirty="0" err="1" smtClean="0"/>
              <a:t>باوية</a:t>
            </a:r>
            <a:endParaRPr lang="ar-IQ" sz="3700" b="1" dirty="0" smtClean="0"/>
          </a:p>
          <a:p>
            <a:r>
              <a:rPr lang="ar-IQ" sz="3700" b="1" dirty="0"/>
              <a:t>- </a:t>
            </a:r>
            <a:r>
              <a:rPr lang="ar-IQ" sz="3700" b="1" dirty="0" smtClean="0"/>
              <a:t>النقد </a:t>
            </a:r>
            <a:r>
              <a:rPr lang="ar-IQ" sz="3700" b="1" dirty="0" err="1" smtClean="0"/>
              <a:t>الأدبى</a:t>
            </a:r>
            <a:r>
              <a:rPr lang="ar-IQ" sz="3700" b="1" dirty="0" smtClean="0"/>
              <a:t> </a:t>
            </a:r>
            <a:r>
              <a:rPr lang="ar-IQ" sz="3700" b="1" dirty="0"/>
              <a:t>الحديث - قضاياه ومناهجه/ د. صالح </a:t>
            </a:r>
            <a:r>
              <a:rPr lang="ar-IQ" sz="3700" b="1" dirty="0" err="1"/>
              <a:t>هويدى</a:t>
            </a:r>
            <a:r>
              <a:rPr lang="ar-IQ" sz="3700" b="1" dirty="0"/>
              <a:t> </a:t>
            </a:r>
            <a:endParaRPr lang="ar-IQ" sz="3700" b="1" dirty="0" smtClean="0"/>
          </a:p>
          <a:p>
            <a:r>
              <a:rPr lang="ar-IQ" sz="3700" b="1" dirty="0" smtClean="0"/>
              <a:t>- النقد والأسلوبية بين النظرية والتطبيق/ عدنان بن </a:t>
            </a:r>
            <a:r>
              <a:rPr lang="ar-IQ" sz="3700" b="1" dirty="0" err="1" smtClean="0"/>
              <a:t>ذريل</a:t>
            </a:r>
            <a:endParaRPr lang="ar-IQ" sz="3700" b="1" dirty="0" smtClean="0"/>
          </a:p>
          <a:p>
            <a:r>
              <a:rPr lang="ar-IQ" sz="3700" b="1" dirty="0"/>
              <a:t>- نظريات النقد الأدبي والبلاغة في مرحلة ما قبل </a:t>
            </a:r>
            <a:r>
              <a:rPr lang="ar-IQ" sz="3700" b="1" dirty="0" smtClean="0"/>
              <a:t>الحداثة/  </a:t>
            </a:r>
            <a:r>
              <a:rPr lang="ar-IQ" sz="3700" b="1" dirty="0"/>
              <a:t>د</a:t>
            </a:r>
            <a:r>
              <a:rPr lang="ar-IQ" sz="3700" b="1" dirty="0" smtClean="0"/>
              <a:t>. جميل </a:t>
            </a:r>
            <a:r>
              <a:rPr lang="ar-IQ" sz="3700" b="1" dirty="0" err="1" smtClean="0"/>
              <a:t>محمداوي</a:t>
            </a:r>
            <a:endParaRPr lang="ar-IQ" sz="3700" b="1" dirty="0" smtClean="0"/>
          </a:p>
          <a:p>
            <a:r>
              <a:rPr lang="ar-IQ" sz="3700" b="1" dirty="0"/>
              <a:t>- نظرية النقد الأدبي </a:t>
            </a:r>
            <a:r>
              <a:rPr lang="ar-IQ" sz="3700" b="1" dirty="0" smtClean="0"/>
              <a:t>الحديث/  د. يوسف </a:t>
            </a:r>
            <a:r>
              <a:rPr lang="ar-IQ" sz="3700" b="1" dirty="0"/>
              <a:t>نور عوض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000" dirty="0" smtClean="0"/>
              <a:t>المُقرّر الوزاريّ والمراجع الساندة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76402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2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258</TotalTime>
  <Words>351</Words>
  <Application>Microsoft Office PowerPoint</Application>
  <PresentationFormat>عرض على الشاشة (3:4)‏</PresentationFormat>
  <Paragraphs>43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غلاف فني</vt:lpstr>
      <vt:lpstr>مُحَاضَرَاتٌ فِي النَّقْدِ الأَدَبِيِّ الحَدِيْثِ 1</vt:lpstr>
      <vt:lpstr>موضوعات النقد الأدبيّ الحديث</vt:lpstr>
      <vt:lpstr>موضوعات النقد الأدبيّ الحديث</vt:lpstr>
      <vt:lpstr>موضوعات النقد الأدبي الحديث</vt:lpstr>
      <vt:lpstr>المُقرّر الوزاريّ والمراجع الساندة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النقد الأدبيّ الحديث</dc:title>
  <cp:lastModifiedBy>Haider</cp:lastModifiedBy>
  <cp:revision>81</cp:revision>
  <dcterms:modified xsi:type="dcterms:W3CDTF">2019-11-08T19:50:21Z</dcterms:modified>
</cp:coreProperties>
</file>